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notesMasterIdLst>
    <p:notesMasterId r:id="rId19"/>
  </p:notesMasterIdLst>
  <p:handoutMasterIdLst>
    <p:handoutMasterId r:id="rId20"/>
  </p:handoutMasterIdLst>
  <p:sldIdLst>
    <p:sldId id="341" r:id="rId5"/>
    <p:sldId id="350" r:id="rId6"/>
    <p:sldId id="342" r:id="rId7"/>
    <p:sldId id="343" r:id="rId8"/>
    <p:sldId id="344" r:id="rId9"/>
    <p:sldId id="326" r:id="rId10"/>
    <p:sldId id="338" r:id="rId11"/>
    <p:sldId id="325" r:id="rId12"/>
    <p:sldId id="275" r:id="rId13"/>
    <p:sldId id="258" r:id="rId14"/>
    <p:sldId id="345" r:id="rId15"/>
    <p:sldId id="348" r:id="rId16"/>
    <p:sldId id="347" r:id="rId17"/>
    <p:sldId id="34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86F0FB1-585E-DE59-68FA-796BA832B6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F6AC01-A91D-638A-F0B1-BE459A90A1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7C0BE-D780-4C63-B80F-8549BC8AAE4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0ED21A-41B8-CD59-63C4-4DA213159D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4508F0-E413-F31C-1C55-4CCCD7E92E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15804-70D4-46DE-AF4B-8682A1561B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881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1A361-8CD6-455D-85C3-65553CFE7720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D3DFC-843C-48C4-B7CF-87F04CC36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6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2BADEA0-ED7C-42C2-9AF0-3E9F136FFBC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752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2859351" y="5953941"/>
            <a:ext cx="383847" cy="344445"/>
          </a:xfrm>
          <a:prstGeom prst="rect">
            <a:avLst/>
          </a:prstGeom>
        </p:spPr>
        <p:txBody>
          <a:bodyPr/>
          <a:lstStyle/>
          <a:p>
            <a:fld id="{E4BDD18E-8F6C-4B88-86FA-513A06CA914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E710A03-22F4-D238-10B4-68A2582EB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BAG-BEK Herbsttagung – Workshop „Bedeutung der Resilienz und Gesundheit als systemischer Prozess im Setting Kita“ 15.09.2023 – Prof. Dr. Susanne Borkowski &amp; </a:t>
            </a:r>
            <a:r>
              <a:rPr lang="de-DE" dirty="0" err="1"/>
              <a:t>VProf</a:t>
            </a:r>
            <a:r>
              <a:rPr lang="de-DE" dirty="0"/>
              <a:t>. Dr. Katrin Lattner (AG Gesundheit)</a:t>
            </a:r>
          </a:p>
        </p:txBody>
      </p:sp>
    </p:spTree>
    <p:extLst>
      <p:ext uri="{BB962C8B-B14F-4D97-AF65-F5344CB8AC3E}">
        <p14:creationId xmlns:p14="http://schemas.microsoft.com/office/powerpoint/2010/main" val="191906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1904" y="2060849"/>
            <a:ext cx="6528725" cy="237869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31904" y="4797152"/>
            <a:ext cx="6528725" cy="769640"/>
          </a:xfrm>
        </p:spPr>
        <p:txBody>
          <a:bodyPr/>
          <a:lstStyle>
            <a:lvl1pPr marL="0" indent="0" algn="ctr">
              <a:buNone/>
              <a:defRPr>
                <a:solidFill>
                  <a:srgbClr val="3D3D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2859351" y="5953941"/>
            <a:ext cx="383847" cy="344445"/>
          </a:xfrm>
          <a:prstGeom prst="rect">
            <a:avLst/>
          </a:prstGeom>
        </p:spPr>
        <p:txBody>
          <a:bodyPr/>
          <a:lstStyle/>
          <a:p>
            <a:fld id="{E4BDD18E-8F6C-4B88-86FA-513A06CA914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31800" y="1773238"/>
            <a:ext cx="4607984" cy="403225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DA871E5-3AB7-80DD-C496-52965C8B9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BAG-BEK Herbsttagung – Workshop „Bedeutung der Resilienz und Gesundheit als systemischer Prozess im Setting Kita“ 15.09.2023 – Prof. Dr. Susanne Borkowski &amp; </a:t>
            </a:r>
            <a:r>
              <a:rPr lang="de-DE" dirty="0" err="1"/>
              <a:t>VProf</a:t>
            </a:r>
            <a:r>
              <a:rPr lang="de-DE" dirty="0"/>
              <a:t>. Dr. Katrin Lattner (AG Gesundheit)</a:t>
            </a:r>
          </a:p>
        </p:txBody>
      </p:sp>
    </p:spTree>
    <p:extLst>
      <p:ext uri="{BB962C8B-B14F-4D97-AF65-F5344CB8AC3E}">
        <p14:creationId xmlns:p14="http://schemas.microsoft.com/office/powerpoint/2010/main" val="403253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456" y="1600201"/>
            <a:ext cx="9697077" cy="4525963"/>
          </a:xfrm>
        </p:spPr>
        <p:txBody>
          <a:bodyPr>
            <a:normAutofit/>
          </a:bodyPr>
          <a:lstStyle>
            <a:lvl1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2859351" y="5953941"/>
            <a:ext cx="383847" cy="344445"/>
          </a:xfrm>
          <a:prstGeom prst="rect">
            <a:avLst/>
          </a:prstGeom>
        </p:spPr>
        <p:txBody>
          <a:bodyPr/>
          <a:lstStyle/>
          <a:p>
            <a:fld id="{E4BDD18E-8F6C-4B88-86FA-513A06CA914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41A9A19-FC8A-1FEF-6927-F581AF0DA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BAG-BEK Herbsttagung – Workshop „Bedeutung der Resilienz und Gesundheit als systemischer Prozess im Setting Kita“ 15.09.2023 – Prof. Dr. Susanne Borkowski &amp; </a:t>
            </a:r>
            <a:r>
              <a:rPr lang="de-DE" dirty="0" err="1"/>
              <a:t>VProf</a:t>
            </a:r>
            <a:r>
              <a:rPr lang="de-DE" dirty="0"/>
              <a:t>. Dr. Katrin Lattner (AG Gesundheit)</a:t>
            </a:r>
          </a:p>
        </p:txBody>
      </p:sp>
    </p:spTree>
    <p:extLst>
      <p:ext uri="{BB962C8B-B14F-4D97-AF65-F5344CB8AC3E}">
        <p14:creationId xmlns:p14="http://schemas.microsoft.com/office/powerpoint/2010/main" val="327259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2859351" y="5953941"/>
            <a:ext cx="383847" cy="344445"/>
          </a:xfrm>
          <a:prstGeom prst="rect">
            <a:avLst/>
          </a:prstGeom>
        </p:spPr>
        <p:txBody>
          <a:bodyPr/>
          <a:lstStyle/>
          <a:p>
            <a:fld id="{E4BDD18E-8F6C-4B88-86FA-513A06CA914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92F4F56C-9E29-54F2-1ADC-9E523DA98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BAG-BEK Herbsttagung – Workshop „Bedeutung der Resilienz und Gesundheit als systemischer Prozess im Setting Kita“ 15.09.2023 – Prof. Dr. Susanne Borkowski &amp; </a:t>
            </a:r>
            <a:r>
              <a:rPr lang="de-DE" dirty="0" err="1"/>
              <a:t>VProf</a:t>
            </a:r>
            <a:r>
              <a:rPr lang="de-DE" dirty="0"/>
              <a:t>. Dr. Katrin Lattner (AG Gesundheit)</a:t>
            </a:r>
          </a:p>
        </p:txBody>
      </p:sp>
    </p:spTree>
    <p:extLst>
      <p:ext uri="{BB962C8B-B14F-4D97-AF65-F5344CB8AC3E}">
        <p14:creationId xmlns:p14="http://schemas.microsoft.com/office/powerpoint/2010/main" val="100191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2859351" y="5953941"/>
            <a:ext cx="383847" cy="344445"/>
          </a:xfrm>
          <a:prstGeom prst="rect">
            <a:avLst/>
          </a:prstGeom>
        </p:spPr>
        <p:txBody>
          <a:bodyPr/>
          <a:lstStyle/>
          <a:p>
            <a:fld id="{E4BDD18E-8F6C-4B88-86FA-513A06CA914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9463F8B-15EF-D037-2DFF-6AF8DBF64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BAG-BEK Herbsttagung – Workshop „Bedeutung der Resilienz und Gesundheit als systemischer Prozess im Setting Kita“ 15.09.2023 – Prof. Dr. Susanne Borkowski &amp; </a:t>
            </a:r>
            <a:r>
              <a:rPr lang="de-DE" dirty="0" err="1"/>
              <a:t>VProf</a:t>
            </a:r>
            <a:r>
              <a:rPr lang="de-DE" dirty="0"/>
              <a:t>. Dr. Katrin Lattner (AG Gesundheit)</a:t>
            </a:r>
          </a:p>
        </p:txBody>
      </p:sp>
    </p:spTree>
    <p:extLst>
      <p:ext uri="{BB962C8B-B14F-4D97-AF65-F5344CB8AC3E}">
        <p14:creationId xmlns:p14="http://schemas.microsoft.com/office/powerpoint/2010/main" val="324677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 mit Titel, 1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680980" y="1726835"/>
            <a:ext cx="10830040" cy="4588446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748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9019" indent="-259019">
              <a:buFont typeface="Lucida Grande"/>
              <a:buChar char="-"/>
              <a:defRPr sz="1748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142353" y="415518"/>
            <a:ext cx="8565577" cy="5504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719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444033" indent="0">
              <a:buNone/>
              <a:defRPr/>
            </a:lvl2pPr>
            <a:lvl3pPr marL="888065" indent="0">
              <a:buNone/>
              <a:defRPr/>
            </a:lvl3pPr>
            <a:lvl4pPr marL="1332098" indent="0">
              <a:buNone/>
              <a:defRPr/>
            </a:lvl4pPr>
            <a:lvl5pPr marL="1776131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FCD48F8-2EBB-CD35-2047-454492418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BAG-BEK Herbsttagung – Workshop „Bedeutung der Resilienz und Gesundheit als systemischer Prozess im Setting Kita“ 15.09.2023 – Prof. Dr. Susanne Borkowski &amp; </a:t>
            </a:r>
            <a:r>
              <a:rPr lang="de-DE" dirty="0" err="1"/>
              <a:t>VProf</a:t>
            </a:r>
            <a:r>
              <a:rPr lang="de-DE" dirty="0"/>
              <a:t>. Dr. Katrin Lattner (AG Gesundheit)</a:t>
            </a:r>
          </a:p>
        </p:txBody>
      </p:sp>
    </p:spTree>
    <p:extLst>
      <p:ext uri="{BB962C8B-B14F-4D97-AF65-F5344CB8AC3E}">
        <p14:creationId xmlns:p14="http://schemas.microsoft.com/office/powerpoint/2010/main" val="47234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1904" y="2060849"/>
            <a:ext cx="6528725" cy="237869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31904" y="4797152"/>
            <a:ext cx="6528725" cy="769640"/>
          </a:xfrm>
        </p:spPr>
        <p:txBody>
          <a:bodyPr/>
          <a:lstStyle>
            <a:lvl1pPr marL="0" indent="0" algn="ctr">
              <a:buNone/>
              <a:defRPr>
                <a:solidFill>
                  <a:srgbClr val="3D3D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2859351" y="5953941"/>
            <a:ext cx="383847" cy="344445"/>
          </a:xfrm>
          <a:prstGeom prst="rect">
            <a:avLst/>
          </a:prstGeom>
        </p:spPr>
        <p:txBody>
          <a:bodyPr/>
          <a:lstStyle/>
          <a:p>
            <a:fld id="{E4BDD18E-8F6C-4B88-86FA-513A06CA914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31800" y="1773238"/>
            <a:ext cx="4607984" cy="403225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DA871E5-3AB7-80DD-C496-52965C8B9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BAG-BEK Herbsttagung – Workshop „Bedeutung der Resilienz und Gesundheit als systemischer Prozess im Setting Kita“ 15.09.2023 – Prof. Dr. Susanne Borkowski &amp; </a:t>
            </a:r>
            <a:r>
              <a:rPr lang="de-DE" dirty="0" err="1"/>
              <a:t>VProf</a:t>
            </a:r>
            <a:r>
              <a:rPr lang="de-DE" dirty="0"/>
              <a:t>. Dr. Katrin Lattner (AG Gesundheit)</a:t>
            </a:r>
          </a:p>
        </p:txBody>
      </p:sp>
    </p:spTree>
    <p:extLst>
      <p:ext uri="{BB962C8B-B14F-4D97-AF65-F5344CB8AC3E}">
        <p14:creationId xmlns:p14="http://schemas.microsoft.com/office/powerpoint/2010/main" val="425081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9"/>
          <p:cNvSpPr>
            <a:spLocks/>
          </p:cNvSpPr>
          <p:nvPr userDrawn="1"/>
        </p:nvSpPr>
        <p:spPr bwMode="auto">
          <a:xfrm>
            <a:off x="143339" y="128912"/>
            <a:ext cx="11880000" cy="6606000"/>
          </a:xfrm>
          <a:custGeom>
            <a:avLst/>
            <a:gdLst>
              <a:gd name="T0" fmla="*/ 0 w 9144000"/>
              <a:gd name="T1" fmla="*/ 6767029 h 6767995"/>
              <a:gd name="T2" fmla="*/ 9144000 w 9144000"/>
              <a:gd name="T3" fmla="*/ 6767029 h 6767995"/>
              <a:gd name="T4" fmla="*/ 9144000 w 9144000"/>
              <a:gd name="T5" fmla="*/ 0 h 6767995"/>
              <a:gd name="T6" fmla="*/ 0 w 9144000"/>
              <a:gd name="T7" fmla="*/ 0 h 6767995"/>
              <a:gd name="T8" fmla="*/ 0 w 9144000"/>
              <a:gd name="T9" fmla="*/ 6767029 h 67679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767995">
                <a:moveTo>
                  <a:pt x="0" y="6767995"/>
                </a:moveTo>
                <a:lnTo>
                  <a:pt x="9144000" y="6767995"/>
                </a:lnTo>
                <a:lnTo>
                  <a:pt x="9144000" y="0"/>
                </a:lnTo>
                <a:lnTo>
                  <a:pt x="0" y="0"/>
                </a:lnTo>
                <a:lnTo>
                  <a:pt x="0" y="6767995"/>
                </a:lnTo>
                <a:close/>
              </a:path>
            </a:pathLst>
          </a:custGeom>
          <a:solidFill>
            <a:srgbClr val="ECECE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e-DE" sz="1800"/>
          </a:p>
        </p:txBody>
      </p:sp>
      <p:sp>
        <p:nvSpPr>
          <p:cNvPr id="21" name="Rechteck 20"/>
          <p:cNvSpPr/>
          <p:nvPr userDrawn="1"/>
        </p:nvSpPr>
        <p:spPr>
          <a:xfrm>
            <a:off x="335360" y="332656"/>
            <a:ext cx="115212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5360" y="1600201"/>
            <a:ext cx="11521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object 3"/>
          <p:cNvSpPr txBox="1">
            <a:spLocks noChangeArrowheads="1"/>
          </p:cNvSpPr>
          <p:nvPr userDrawn="1"/>
        </p:nvSpPr>
        <p:spPr bwMode="auto">
          <a:xfrm>
            <a:off x="480484" y="1068388"/>
            <a:ext cx="11616267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 eaLnBrk="1" hangingPunct="1">
              <a:lnSpc>
                <a:spcPts val="1000"/>
              </a:lnSpc>
            </a:pPr>
            <a:endParaRPr lang="de-DE" sz="1000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335360" y="1052736"/>
            <a:ext cx="1152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 userDrawn="1"/>
        </p:nvSpPr>
        <p:spPr>
          <a:xfrm>
            <a:off x="335360" y="1196754"/>
            <a:ext cx="11521280" cy="257369"/>
          </a:xfrm>
          <a:prstGeom prst="rect">
            <a:avLst/>
          </a:prstGeom>
          <a:solidFill>
            <a:srgbClr val="7AB41D"/>
          </a:solidFill>
        </p:spPr>
        <p:txBody>
          <a:bodyPr wrap="square" lIns="36000" tIns="36000" rIns="108000" bIns="36000" rtlCol="0">
            <a:spAutoFit/>
          </a:bodyPr>
          <a:lstStyle/>
          <a:p>
            <a:pPr algn="r"/>
            <a:endParaRPr lang="de-D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521280" cy="864096"/>
          </a:xfrm>
          <a:prstGeom prst="rect">
            <a:avLst/>
          </a:prstGeom>
          <a:noFill/>
          <a:ln>
            <a:noFill/>
          </a:ln>
        </p:spPr>
        <p:txBody>
          <a:bodyPr vert="horz" lIns="36000" tIns="36000" rIns="108000" bIns="3600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BAG-BEK Herbsttagung – Workshop „Bedeutung der Resilienz und Gesundheit als systemischer Prozess im Setting Kita“ 15.09.2023 – Prof. Dr. Susanne Borkowski &amp; </a:t>
            </a:r>
            <a:r>
              <a:rPr lang="de-DE" dirty="0" err="1"/>
              <a:t>VProf</a:t>
            </a:r>
            <a:r>
              <a:rPr lang="de-DE" dirty="0"/>
              <a:t>. Dr. Katrin Lattner (AG Gesundheit)</a:t>
            </a:r>
          </a:p>
        </p:txBody>
      </p:sp>
      <p:pic>
        <p:nvPicPr>
          <p:cNvPr id="6" name="Grafik 5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9986F481-B1ED-3834-1623-38BA0B3024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" y="378830"/>
            <a:ext cx="860636" cy="7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662" r:id="rId7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rgbClr val="3D3D3F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rgbClr val="3D3D3F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0000"/>
        <a:buFont typeface="Wingdings" pitchFamily="2" charset="2"/>
        <a:buChar char="§"/>
        <a:defRPr sz="2000" kern="1200">
          <a:solidFill>
            <a:srgbClr val="3D3D3F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0000"/>
        <a:buFont typeface="Wingdings" pitchFamily="2" charset="2"/>
        <a:buChar char="§"/>
        <a:defRPr sz="2000" kern="1200">
          <a:solidFill>
            <a:srgbClr val="3D3D3F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0000"/>
        <a:buFont typeface="Wingdings" pitchFamily="2" charset="2"/>
        <a:buChar char="§"/>
        <a:defRPr sz="2000" kern="1200">
          <a:solidFill>
            <a:srgbClr val="3D3D3F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0000"/>
        <a:buFont typeface="Wingdings" pitchFamily="2" charset="2"/>
        <a:buChar char="§"/>
        <a:defRPr sz="2000" kern="1200">
          <a:solidFill>
            <a:srgbClr val="3D3D3F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e.borkowski@h2.de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hyperlink" Target="mailto:katrin.lattner@h2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731EF-E108-E132-7A78-74C75679A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432" y="1986436"/>
            <a:ext cx="10363200" cy="2523216"/>
          </a:xfrm>
        </p:spPr>
        <p:txBody>
          <a:bodyPr/>
          <a:lstStyle/>
          <a:p>
            <a:pPr algn="l"/>
            <a:r>
              <a:rPr lang="de-DE" sz="4000" dirty="0">
                <a:latin typeface="+mj-lt"/>
              </a:rPr>
              <a:t>Workshop „Bedeutung der Resilienz und Gesundheit als systemischer Prozess im Setting Kita“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1C75C4-F601-C7AE-A015-A2A0CDB2E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432" y="4509652"/>
            <a:ext cx="8534400" cy="713388"/>
          </a:xfrm>
        </p:spPr>
        <p:txBody>
          <a:bodyPr/>
          <a:lstStyle/>
          <a:p>
            <a:pPr algn="l"/>
            <a:r>
              <a:rPr lang="de-DE" sz="2600" dirty="0">
                <a:solidFill>
                  <a:schemeClr val="tx1"/>
                </a:solidFill>
                <a:latin typeface="+mj-lt"/>
              </a:rPr>
              <a:t>Susanne Borkowski &amp; Katrin Lattner (AG Gesundheit)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9D778C-FE0F-2635-7BA3-DC0C4F7B7A2E}"/>
              </a:ext>
            </a:extLst>
          </p:cNvPr>
          <p:cNvSpPr txBox="1"/>
          <p:nvPr/>
        </p:nvSpPr>
        <p:spPr>
          <a:xfrm>
            <a:off x="545432" y="5584952"/>
            <a:ext cx="946216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600" dirty="0">
                <a:solidFill>
                  <a:schemeClr val="tx1"/>
                </a:solidFill>
                <a:latin typeface="+mj-lt"/>
              </a:rPr>
              <a:t>BAG-BEK Herbsttagung „Gesundheit und Wohlbefinden in der KiTa“, 14.09.2023</a:t>
            </a:r>
          </a:p>
        </p:txBody>
      </p:sp>
    </p:spTree>
    <p:extLst>
      <p:ext uri="{BB962C8B-B14F-4D97-AF65-F5344CB8AC3E}">
        <p14:creationId xmlns:p14="http://schemas.microsoft.com/office/powerpoint/2010/main" val="424816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5C378A-15B4-415C-A4C0-9E0F0096E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360" y="1597794"/>
            <a:ext cx="11522964" cy="4717487"/>
          </a:xfrm>
        </p:spPr>
        <p:txBody>
          <a:bodyPr>
            <a:noAutofit/>
          </a:bodyPr>
          <a:lstStyle/>
          <a:p>
            <a:pPr>
              <a:spcBef>
                <a:spcPts val="777"/>
              </a:spcBef>
            </a:pPr>
            <a:r>
              <a:rPr lang="de-DE" sz="2600" b="1" dirty="0">
                <a:latin typeface="+mj-lt"/>
              </a:rPr>
              <a:t>Kitas als Setting der Gesundheitsförderung</a:t>
            </a:r>
          </a:p>
          <a:p>
            <a:pPr marL="457200" indent="-457200">
              <a:spcBef>
                <a:spcPts val="777"/>
              </a:spcBef>
              <a:buFont typeface="Symbol" panose="05050102010706020507" pitchFamily="18" charset="2"/>
              <a:buChar char="-"/>
            </a:pPr>
            <a:r>
              <a:rPr lang="de-DE" sz="2400" dirty="0">
                <a:latin typeface="+mj-lt"/>
              </a:rPr>
              <a:t>Zusammenhang zwischen Bildung und Gesundheit bekannt </a:t>
            </a:r>
          </a:p>
          <a:p>
            <a:pPr marL="457200" indent="-457200">
              <a:spcBef>
                <a:spcPts val="777"/>
              </a:spcBef>
              <a:buFont typeface="Symbol" panose="05050102010706020507" pitchFamily="18" charset="2"/>
              <a:buChar char="-"/>
            </a:pPr>
            <a:r>
              <a:rPr lang="de-DE" sz="2400" dirty="0">
                <a:latin typeface="+mj-lt"/>
              </a:rPr>
              <a:t>Kitas als erste Orte der „Außenwelt“/ „sekundäre Sozialisationsinstanz“ bieten besondere Möglichkeiten der Gesundheitsförderung</a:t>
            </a:r>
          </a:p>
          <a:p>
            <a:pPr marL="716219" lvl="1" indent="-457200"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cs typeface="Segoe UI Semilight" panose="020B0402040204020203" pitchFamily="34" charset="0"/>
              </a:rPr>
              <a:t>Gesundheitseffekte</a:t>
            </a:r>
            <a:endParaRPr lang="de-DE" sz="2200" dirty="0">
              <a:latin typeface="+mj-lt"/>
            </a:endParaRPr>
          </a:p>
          <a:p>
            <a:pPr marL="716219" lvl="1" indent="-457200"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cs typeface="Segoe UI Semilight" panose="020B0402040204020203" pitchFamily="34" charset="0"/>
              </a:rPr>
              <a:t>künftigen Bildungsgewinne</a:t>
            </a:r>
          </a:p>
          <a:p>
            <a:pPr marL="716219" lvl="1" indent="-457200"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cs typeface="Segoe UI Semilight" panose="020B0402040204020203" pitchFamily="34" charset="0"/>
              </a:rPr>
              <a:t>Verminderung sozialer Ungleichheit</a:t>
            </a:r>
          </a:p>
          <a:p>
            <a:pPr marL="716219" lvl="1" indent="-457200"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cs typeface="Segoe UI Semilight" panose="020B0402040204020203" pitchFamily="34" charset="0"/>
              </a:rPr>
              <a:t>Einbindung von Eltern elementar</a:t>
            </a:r>
          </a:p>
          <a:p>
            <a:pPr marL="716219" lvl="1" indent="-457200"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cs typeface="Segoe UI Semilight" panose="020B0402040204020203" pitchFamily="34" charset="0"/>
              </a:rPr>
              <a:t>Gesundheitliche Belastungen der Mitarbeitenden fokussieren </a:t>
            </a:r>
          </a:p>
          <a:p>
            <a:pPr marL="716219" lvl="1" indent="-457200">
              <a:spcBef>
                <a:spcPts val="777"/>
              </a:spcBef>
              <a:buFont typeface="Wingdings" panose="05000000000000000000" pitchFamily="2" charset="2"/>
              <a:buChar char="§"/>
            </a:pPr>
            <a:endParaRPr lang="de-DE" sz="2200" dirty="0">
              <a:latin typeface="+mj-lt"/>
              <a:cs typeface="Segoe UI Semilight" panose="020B0402040204020203" pitchFamily="34" charset="0"/>
            </a:endParaRPr>
          </a:p>
          <a:p>
            <a:pPr marL="277520" lvl="1" indent="-277520">
              <a:spcBef>
                <a:spcPts val="777"/>
              </a:spcBef>
              <a:buFont typeface="Arial" panose="020B0604020202020204" pitchFamily="34" charset="0"/>
              <a:buChar char="•"/>
            </a:pPr>
            <a:endParaRPr lang="de-DE" sz="2600" dirty="0">
              <a:latin typeface="+mj-lt"/>
            </a:endParaRPr>
          </a:p>
          <a:p>
            <a:pPr marL="277520" lvl="1" indent="-277520">
              <a:spcBef>
                <a:spcPts val="777"/>
              </a:spcBef>
              <a:buFont typeface="Arial" panose="020B0604020202020204" pitchFamily="34" charset="0"/>
              <a:buChar char="•"/>
            </a:pPr>
            <a:endParaRPr lang="de-DE" sz="2600" dirty="0">
              <a:latin typeface="+mj-lt"/>
            </a:endParaRPr>
          </a:p>
          <a:p>
            <a:pPr marL="277520" lvl="1" indent="-277520">
              <a:spcBef>
                <a:spcPts val="777"/>
              </a:spcBef>
              <a:buFont typeface="Arial" panose="020B0604020202020204" pitchFamily="34" charset="0"/>
              <a:buChar char="•"/>
            </a:pPr>
            <a:endParaRPr lang="de-DE" sz="2600" dirty="0">
              <a:latin typeface="+mj-l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B0C7A1-28A5-425D-9273-E48CC76733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2" name="Pfeil nach rechts 1"/>
          <p:cNvSpPr/>
          <p:nvPr/>
        </p:nvSpPr>
        <p:spPr>
          <a:xfrm rot="5400000">
            <a:off x="8513236" y="3540011"/>
            <a:ext cx="666065" cy="4440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403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4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290387" y="4251592"/>
            <a:ext cx="399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40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Segoe UI Semilight" panose="020B0402040204020203" pitchFamily="34" charset="0"/>
              </a:rPr>
              <a:t>Kinder und Eltern sind über langen Zeitraum erreichbar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4858B8F7-18AB-F01A-1608-6162749C4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>
                <a:latin typeface="+mj-lt"/>
              </a:rPr>
              <a:t>BAG-BEK – Workshop „Bedeutung der Resilienz und Gesundheit als systemischer Prozess im Setting Kita“ 14.09.2023 – Susanne Borkowski &amp; Katrin Lattner</a:t>
            </a:r>
          </a:p>
        </p:txBody>
      </p:sp>
    </p:spTree>
    <p:extLst>
      <p:ext uri="{BB962C8B-B14F-4D97-AF65-F5344CB8AC3E}">
        <p14:creationId xmlns:p14="http://schemas.microsoft.com/office/powerpoint/2010/main" val="35619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5C378A-15B4-415C-A4C0-9E0F0096E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360" y="1597794"/>
            <a:ext cx="11522964" cy="4717487"/>
          </a:xfrm>
        </p:spPr>
        <p:txBody>
          <a:bodyPr>
            <a:noAutofit/>
          </a:bodyPr>
          <a:lstStyle/>
          <a:p>
            <a:pPr>
              <a:spcBef>
                <a:spcPts val="777"/>
              </a:spcBef>
            </a:pPr>
            <a:r>
              <a:rPr lang="de-DE" sz="2600" b="1" dirty="0">
                <a:latin typeface="+mj-lt"/>
              </a:rPr>
              <a:t>Setting Kita</a:t>
            </a:r>
          </a:p>
          <a:p>
            <a:pPr>
              <a:spcBef>
                <a:spcPts val="777"/>
              </a:spcBef>
            </a:pPr>
            <a:r>
              <a:rPr lang="de-DE" sz="2600" b="1" dirty="0">
                <a:latin typeface="+mj-lt"/>
              </a:rPr>
              <a:t> </a:t>
            </a:r>
            <a:endParaRPr lang="de-DE" sz="2600" dirty="0">
              <a:latin typeface="+mj-lt"/>
            </a:endParaRPr>
          </a:p>
          <a:p>
            <a:pPr marL="277520" lvl="1" indent="-277520">
              <a:spcBef>
                <a:spcPts val="777"/>
              </a:spcBef>
              <a:buFont typeface="Arial" panose="020B0604020202020204" pitchFamily="34" charset="0"/>
              <a:buChar char="•"/>
            </a:pPr>
            <a:endParaRPr lang="de-DE" sz="2600" dirty="0">
              <a:latin typeface="+mj-lt"/>
            </a:endParaRPr>
          </a:p>
          <a:p>
            <a:pPr marL="277520" lvl="1" indent="-277520">
              <a:spcBef>
                <a:spcPts val="777"/>
              </a:spcBef>
              <a:buFont typeface="Arial" panose="020B0604020202020204" pitchFamily="34" charset="0"/>
              <a:buChar char="•"/>
            </a:pPr>
            <a:endParaRPr lang="de-DE" sz="2600" dirty="0">
              <a:latin typeface="+mj-l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B0C7A1-28A5-425D-9273-E48CC76733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4858B8F7-18AB-F01A-1608-6162749C4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>
                <a:latin typeface="+mj-lt"/>
              </a:rPr>
              <a:t>BAG-BEK – Workshop „Bedeutung der Resilienz und Gesundheit als systemischer Prozess im Setting Kita“ 14.09.2023 – Susanne Borkowski &amp; Katrin Lattner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F0AD5DE-8BC7-8452-041A-07A0C107E1D2}"/>
              </a:ext>
            </a:extLst>
          </p:cNvPr>
          <p:cNvGrpSpPr/>
          <p:nvPr/>
        </p:nvGrpSpPr>
        <p:grpSpPr>
          <a:xfrm>
            <a:off x="2740515" y="1718228"/>
            <a:ext cx="6710970" cy="4110307"/>
            <a:chOff x="2495549" y="2050671"/>
            <a:chExt cx="7056438" cy="4392613"/>
          </a:xfrm>
        </p:grpSpPr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4E5A85B8-F67D-6E99-7BBD-08EACDA3B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549" y="2050671"/>
              <a:ext cx="7056438" cy="4392613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defTabSz="444033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endParaRPr lang="en-US" altLang="de-DE" sz="240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91B6138E-B49C-2DF0-F92B-147A17ADE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1" y="3781425"/>
              <a:ext cx="4213225" cy="1733550"/>
            </a:xfrm>
            <a:prstGeom prst="rect">
              <a:avLst/>
            </a:prstGeom>
            <a:solidFill>
              <a:schemeClr val="bg1"/>
            </a:solidFill>
            <a:ln w="5724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defTabSz="444033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endParaRPr lang="en-US" altLang="de-DE" sz="240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619264EB-63B1-7EC9-9DD1-B59D0538B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1325" y="4148139"/>
              <a:ext cx="1104900" cy="63023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defTabSz="43632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  <a:tabLst>
                  <a:tab pos="0" algn="l"/>
                  <a:tab pos="888065" algn="l"/>
                  <a:tab pos="1776131" algn="l"/>
                  <a:tab pos="2664196" algn="l"/>
                  <a:tab pos="3552261" algn="l"/>
                  <a:tab pos="4440326" algn="l"/>
                  <a:tab pos="5328392" algn="l"/>
                  <a:tab pos="6216457" algn="l"/>
                  <a:tab pos="7104522" algn="l"/>
                  <a:tab pos="7992588" algn="l"/>
                  <a:tab pos="8880653" algn="l"/>
                  <a:tab pos="9768718" algn="l"/>
                </a:tabLst>
              </a:pPr>
              <a:r>
                <a:rPr lang="de-DE" altLang="de-DE" sz="1300" b="1" dirty="0">
                  <a:solidFill>
                    <a:srgbClr val="000099"/>
                  </a:solidFill>
                  <a:latin typeface="Arial" panose="020B0604020202020204" pitchFamily="34" charset="0"/>
                  <a:ea typeface="Arial Unicode MS" pitchFamily="34" charset="-128"/>
                </a:rPr>
                <a:t>Eltern</a:t>
              </a:r>
              <a:endParaRPr lang="en-US" altLang="de-DE" sz="1300" b="1" dirty="0">
                <a:solidFill>
                  <a:srgbClr val="000099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86537A4F-6C09-0CF5-2809-DC7FF4B05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3550" y="4148139"/>
              <a:ext cx="1057275" cy="63023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defTabSz="43632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  <a:tabLst>
                  <a:tab pos="0" algn="l"/>
                  <a:tab pos="888065" algn="l"/>
                  <a:tab pos="1776131" algn="l"/>
                  <a:tab pos="2664196" algn="l"/>
                  <a:tab pos="3552261" algn="l"/>
                  <a:tab pos="4440326" algn="l"/>
                  <a:tab pos="5328392" algn="l"/>
                  <a:tab pos="6216457" algn="l"/>
                  <a:tab pos="7104522" algn="l"/>
                  <a:tab pos="7992588" algn="l"/>
                  <a:tab pos="8880653" algn="l"/>
                  <a:tab pos="9768718" algn="l"/>
                </a:tabLst>
              </a:pPr>
              <a:r>
                <a:rPr lang="de-DE" altLang="de-DE" sz="1300" b="1" dirty="0">
                  <a:solidFill>
                    <a:srgbClr val="000099"/>
                  </a:solidFill>
                  <a:latin typeface="Arial" panose="020B0604020202020204" pitchFamily="34" charset="0"/>
                  <a:ea typeface="Arial Unicode MS" pitchFamily="34" charset="-128"/>
                </a:rPr>
                <a:t>Kinder</a:t>
              </a:r>
            </a:p>
          </p:txBody>
        </p:sp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F506ED97-1B9E-E6B1-3E35-8A368AB81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050" y="2420939"/>
              <a:ext cx="4897438" cy="13620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57150" algn="ctr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defTabSz="444033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endParaRPr lang="en-US" altLang="de-DE" sz="240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0BECCE87-E751-6379-FCEC-882FFE7B8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5" y="4148139"/>
              <a:ext cx="1295400" cy="63023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defTabSz="43632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  <a:tabLst>
                  <a:tab pos="0" algn="l"/>
                  <a:tab pos="888065" algn="l"/>
                  <a:tab pos="1776131" algn="l"/>
                  <a:tab pos="2664196" algn="l"/>
                  <a:tab pos="3552261" algn="l"/>
                  <a:tab pos="4440326" algn="l"/>
                  <a:tab pos="5328392" algn="l"/>
                  <a:tab pos="6216457" algn="l"/>
                  <a:tab pos="7104522" algn="l"/>
                  <a:tab pos="7992588" algn="l"/>
                  <a:tab pos="8880653" algn="l"/>
                  <a:tab pos="9768718" algn="l"/>
                </a:tabLst>
              </a:pPr>
              <a:r>
                <a:rPr lang="de-DE" altLang="de-DE" sz="1300" b="1" dirty="0">
                  <a:solidFill>
                    <a:srgbClr val="000099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Alle Beschäftigen</a:t>
              </a: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EA89DAB1-942D-56A2-5216-FE8414522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76" y="2709864"/>
              <a:ext cx="3673475" cy="104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marL="333024" indent="-333024" algn="ctr" defTabSz="444033" fontAlgn="base">
                <a:spcBef>
                  <a:spcPts val="1125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de-DE" altLang="de-DE" sz="1600" b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  </a:t>
              </a:r>
              <a:r>
                <a:rPr lang="de-DE" altLang="de-DE" sz="2000" b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Setting</a:t>
              </a:r>
              <a:br>
                <a:rPr lang="de-DE" altLang="de-DE" sz="2000" b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</a:br>
              <a:r>
                <a:rPr lang="de-DE" altLang="de-DE" sz="1399" b="1">
                  <a:solidFill>
                    <a:srgbClr val="000099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Lebensbereich, </a:t>
              </a:r>
              <a:br>
                <a:rPr lang="de-DE" altLang="de-DE" sz="1399" b="1">
                  <a:solidFill>
                    <a:srgbClr val="000099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</a:br>
              <a:r>
                <a:rPr lang="de-DE" altLang="de-DE" sz="1399" b="1">
                  <a:solidFill>
                    <a:srgbClr val="000099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in denen Menschen einen </a:t>
              </a:r>
              <a:br>
                <a:rPr lang="de-DE" altLang="de-DE" sz="1399" b="1">
                  <a:solidFill>
                    <a:srgbClr val="000099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</a:br>
              <a:r>
                <a:rPr lang="de-DE" altLang="de-DE" sz="1399" b="1">
                  <a:solidFill>
                    <a:srgbClr val="000099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großen Teil ihrer Zeit verbringen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A1C8C587-F244-36C2-DFF9-8B9A97A14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413" y="5013325"/>
              <a:ext cx="4176712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28448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36324" fontAlgn="base">
                <a:spcBef>
                  <a:spcPts val="1125"/>
                </a:spcBef>
                <a:spcAft>
                  <a:spcPct val="0"/>
                </a:spcAft>
                <a:buClr>
                  <a:srgbClr val="000000"/>
                </a:buClr>
                <a:buNone/>
                <a:tabLst>
                  <a:tab pos="0" algn="l"/>
                  <a:tab pos="888065" algn="l"/>
                  <a:tab pos="1776131" algn="l"/>
                  <a:tab pos="2664196" algn="l"/>
                  <a:tab pos="3552261" algn="l"/>
                  <a:tab pos="4440326" algn="l"/>
                  <a:tab pos="5328392" algn="l"/>
                  <a:tab pos="6216457" algn="l"/>
                  <a:tab pos="7104522" algn="l"/>
                  <a:tab pos="7992588" algn="l"/>
                  <a:tab pos="8880653" algn="l"/>
                  <a:tab pos="9768718" algn="l"/>
                </a:tabLst>
              </a:pPr>
              <a:r>
                <a:rPr lang="de-DE" altLang="de-DE" sz="1800" b="1" dirty="0">
                  <a:solidFill>
                    <a:srgbClr val="CC0000"/>
                  </a:solidFill>
                  <a:latin typeface="Arial" panose="020B0604020202020204" pitchFamily="34" charset="0"/>
                  <a:ea typeface="Arial Unicode MS" pitchFamily="34" charset="-128"/>
                </a:rPr>
                <a:t>Gesunde Lebenswelt schaffen</a:t>
              </a:r>
            </a:p>
          </p:txBody>
        </p:sp>
        <p:sp>
          <p:nvSpPr>
            <p:cNvPr id="15" name="Textfeld 1">
              <a:extLst>
                <a:ext uri="{FF2B5EF4-FFF2-40B4-BE49-F238E27FC236}">
                  <a16:creationId xmlns:a16="http://schemas.microsoft.com/office/drawing/2014/main" id="{15AC4884-81EA-BE3E-10BD-D04F9C02F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018" y="5635748"/>
              <a:ext cx="2305050" cy="31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4403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1" dirty="0">
                  <a:solidFill>
                    <a:prstClr val="black"/>
                  </a:solidFill>
                  <a:ea typeface="MS PGothic" panose="020B0600070205080204" pitchFamily="34" charset="-128"/>
                </a:rPr>
                <a:t>Kita-Umfeld, Träger</a:t>
              </a:r>
            </a:p>
          </p:txBody>
        </p:sp>
      </p:grpSp>
      <p:sp>
        <p:nvSpPr>
          <p:cNvPr id="16" name="Textfeld 1">
            <a:extLst>
              <a:ext uri="{FF2B5EF4-FFF2-40B4-BE49-F238E27FC236}">
                <a16:creationId xmlns:a16="http://schemas.microsoft.com/office/drawing/2014/main" id="{6549B7A8-D2E6-346E-AF04-EF0D11C66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962" y="5845175"/>
            <a:ext cx="2332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defTabSz="444033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e-DE" altLang="de-DE" sz="1200" dirty="0">
                <a:solidFill>
                  <a:prstClr val="black"/>
                </a:solidFill>
                <a:latin typeface="Arial (Überschriften)"/>
                <a:ea typeface="MS PGothic" panose="020B0600070205080204" pitchFamily="34" charset="-128"/>
                <a:cs typeface="Tahoma" panose="020B0604030504040204" pitchFamily="34" charset="0"/>
              </a:rPr>
              <a:t>(Quelle: Suchantke, 2011) </a:t>
            </a:r>
          </a:p>
        </p:txBody>
      </p:sp>
      <p:sp>
        <p:nvSpPr>
          <p:cNvPr id="27" name="AutoShape 9">
            <a:extLst>
              <a:ext uri="{FF2B5EF4-FFF2-40B4-BE49-F238E27FC236}">
                <a16:creationId xmlns:a16="http://schemas.microsoft.com/office/drawing/2014/main" id="{9BC57151-4CC0-A2CB-CCDB-81AD43D82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867" y="1404687"/>
            <a:ext cx="7276175" cy="4717487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3632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748" dirty="0">
              <a:solidFill>
                <a:srgbClr val="0033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4">
            <a:extLst>
              <a:ext uri="{FF2B5EF4-FFF2-40B4-BE49-F238E27FC236}">
                <a16:creationId xmlns:a16="http://schemas.microsoft.com/office/drawing/2014/main" id="{BD0E04DB-0B15-0342-02DB-D94C9E61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689" y="1959656"/>
            <a:ext cx="2032328" cy="934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87410" tIns="45453" rIns="87410" bIns="45453" anchor="ctr"/>
          <a:lstStyle/>
          <a:p>
            <a:pPr algn="ctr" defTabSz="43632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34782" algn="l"/>
                <a:tab pos="871106" algn="l"/>
                <a:tab pos="1307429" algn="l"/>
                <a:tab pos="1743754" algn="l"/>
                <a:tab pos="2180077" algn="l"/>
                <a:tab pos="2616401" algn="l"/>
                <a:tab pos="3052724" algn="l"/>
                <a:tab pos="3489049" algn="l"/>
                <a:tab pos="3925372" algn="l"/>
                <a:tab pos="4361696" algn="l"/>
                <a:tab pos="4798019" algn="l"/>
                <a:tab pos="5234344" algn="l"/>
                <a:tab pos="5670667" algn="l"/>
                <a:tab pos="6106991" algn="l"/>
                <a:tab pos="6543314" algn="l"/>
                <a:tab pos="6979639" algn="l"/>
                <a:tab pos="7415962" algn="l"/>
                <a:tab pos="7852286" algn="l"/>
                <a:tab pos="8288609" algn="l"/>
                <a:tab pos="8724934" algn="l"/>
              </a:tabLst>
            </a:pPr>
            <a:r>
              <a:rPr lang="de-DE" altLang="de-DE" sz="2200" dirty="0">
                <a:solidFill>
                  <a:srgbClr val="3D3D3F"/>
                </a:solidFill>
                <a:latin typeface="+mj-lt"/>
                <a:ea typeface="Tahoma" pitchFamily="34" charset="0"/>
                <a:cs typeface="Tahoma" pitchFamily="34" charset="0"/>
              </a:rPr>
              <a:t>Kompetenzen </a:t>
            </a:r>
          </a:p>
          <a:p>
            <a:pPr algn="ctr" defTabSz="43632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34782" algn="l"/>
                <a:tab pos="871106" algn="l"/>
                <a:tab pos="1307429" algn="l"/>
                <a:tab pos="1743754" algn="l"/>
                <a:tab pos="2180077" algn="l"/>
                <a:tab pos="2616401" algn="l"/>
                <a:tab pos="3052724" algn="l"/>
                <a:tab pos="3489049" algn="l"/>
                <a:tab pos="3925372" algn="l"/>
                <a:tab pos="4361696" algn="l"/>
                <a:tab pos="4798019" algn="l"/>
                <a:tab pos="5234344" algn="l"/>
                <a:tab pos="5670667" algn="l"/>
                <a:tab pos="6106991" algn="l"/>
                <a:tab pos="6543314" algn="l"/>
                <a:tab pos="6979639" algn="l"/>
                <a:tab pos="7415962" algn="l"/>
                <a:tab pos="7852286" algn="l"/>
                <a:tab pos="8288609" algn="l"/>
                <a:tab pos="8724934" algn="l"/>
              </a:tabLst>
            </a:pPr>
            <a:r>
              <a:rPr lang="de-DE" altLang="de-DE" sz="2200" dirty="0">
                <a:solidFill>
                  <a:srgbClr val="3D3D3F"/>
                </a:solidFill>
                <a:latin typeface="+mj-lt"/>
                <a:ea typeface="Tahoma" pitchFamily="34" charset="0"/>
                <a:cs typeface="Tahoma" pitchFamily="34" charset="0"/>
              </a:rPr>
              <a:t>stärken</a:t>
            </a:r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EE276508-8819-8855-3F16-17A76E3BE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241" y="1959656"/>
            <a:ext cx="2106653" cy="874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87410" tIns="45453" rIns="87410" bIns="45453" anchor="ctr"/>
          <a:lstStyle/>
          <a:p>
            <a:pPr algn="ctr" defTabSz="43632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34782" algn="l"/>
                <a:tab pos="871106" algn="l"/>
                <a:tab pos="1307429" algn="l"/>
                <a:tab pos="1743754" algn="l"/>
                <a:tab pos="2180077" algn="l"/>
                <a:tab pos="2616401" algn="l"/>
                <a:tab pos="3052724" algn="l"/>
                <a:tab pos="3489049" algn="l"/>
                <a:tab pos="3925372" algn="l"/>
                <a:tab pos="4361696" algn="l"/>
                <a:tab pos="4798019" algn="l"/>
                <a:tab pos="5234344" algn="l"/>
                <a:tab pos="5670667" algn="l"/>
                <a:tab pos="6106991" algn="l"/>
                <a:tab pos="6543314" algn="l"/>
                <a:tab pos="6979639" algn="l"/>
                <a:tab pos="7415962" algn="l"/>
                <a:tab pos="7852286" algn="l"/>
                <a:tab pos="8288609" algn="l"/>
                <a:tab pos="8724934" algn="l"/>
              </a:tabLst>
            </a:pPr>
            <a:r>
              <a:rPr lang="de-DE" altLang="de-DE" sz="2200" dirty="0">
                <a:solidFill>
                  <a:srgbClr val="3D3D3F"/>
                </a:solidFill>
                <a:latin typeface="+mj-lt"/>
                <a:ea typeface="Tahoma" pitchFamily="34" charset="0"/>
                <a:cs typeface="Tahoma" pitchFamily="34" charset="0"/>
              </a:rPr>
              <a:t>Strukturen </a:t>
            </a:r>
          </a:p>
          <a:p>
            <a:pPr algn="ctr" defTabSz="43632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34782" algn="l"/>
                <a:tab pos="871106" algn="l"/>
                <a:tab pos="1307429" algn="l"/>
                <a:tab pos="1743754" algn="l"/>
                <a:tab pos="2180077" algn="l"/>
                <a:tab pos="2616401" algn="l"/>
                <a:tab pos="3052724" algn="l"/>
                <a:tab pos="3489049" algn="l"/>
                <a:tab pos="3925372" algn="l"/>
                <a:tab pos="4361696" algn="l"/>
                <a:tab pos="4798019" algn="l"/>
                <a:tab pos="5234344" algn="l"/>
                <a:tab pos="5670667" algn="l"/>
                <a:tab pos="6106991" algn="l"/>
                <a:tab pos="6543314" algn="l"/>
                <a:tab pos="6979639" algn="l"/>
                <a:tab pos="7415962" algn="l"/>
                <a:tab pos="7852286" algn="l"/>
                <a:tab pos="8288609" algn="l"/>
                <a:tab pos="8724934" algn="l"/>
              </a:tabLst>
            </a:pPr>
            <a:r>
              <a:rPr lang="de-DE" altLang="de-DE" sz="2200" dirty="0">
                <a:solidFill>
                  <a:srgbClr val="3D3D3F"/>
                </a:solidFill>
                <a:latin typeface="+mj-lt"/>
                <a:ea typeface="Tahoma" pitchFamily="34" charset="0"/>
                <a:cs typeface="Tahoma" pitchFamily="34" charset="0"/>
              </a:rPr>
              <a:t>aufbauen</a:t>
            </a: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DBE2A79D-6169-EE6B-004B-A29FBD236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331" y="5447990"/>
            <a:ext cx="2213164" cy="874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87410" tIns="45453" rIns="87410" bIns="45453" anchor="ctr"/>
          <a:lstStyle/>
          <a:p>
            <a:pPr algn="ctr" defTabSz="43632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34782" algn="l"/>
                <a:tab pos="871106" algn="l"/>
                <a:tab pos="1307429" algn="l"/>
                <a:tab pos="1743754" algn="l"/>
                <a:tab pos="2180077" algn="l"/>
                <a:tab pos="2616401" algn="l"/>
                <a:tab pos="3052724" algn="l"/>
                <a:tab pos="3489049" algn="l"/>
                <a:tab pos="3925372" algn="l"/>
                <a:tab pos="4361696" algn="l"/>
                <a:tab pos="4798019" algn="l"/>
                <a:tab pos="5234344" algn="l"/>
                <a:tab pos="5670667" algn="l"/>
                <a:tab pos="6106991" algn="l"/>
                <a:tab pos="6543314" algn="l"/>
                <a:tab pos="6979639" algn="l"/>
                <a:tab pos="7415962" algn="l"/>
                <a:tab pos="7852286" algn="l"/>
                <a:tab pos="8288609" algn="l"/>
                <a:tab pos="8724934" algn="l"/>
              </a:tabLst>
            </a:pPr>
            <a:r>
              <a:rPr lang="de-DE" altLang="de-DE" sz="2200" dirty="0">
                <a:solidFill>
                  <a:srgbClr val="3D3D3F"/>
                </a:solidFill>
                <a:latin typeface="+mj-lt"/>
                <a:ea typeface="Tahoma" pitchFamily="34" charset="0"/>
                <a:cs typeface="Tahoma" pitchFamily="34" charset="0"/>
              </a:rPr>
              <a:t>Beteiligung </a:t>
            </a:r>
          </a:p>
          <a:p>
            <a:pPr algn="ctr" defTabSz="436324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34782" algn="l"/>
                <a:tab pos="871106" algn="l"/>
                <a:tab pos="1307429" algn="l"/>
                <a:tab pos="1743754" algn="l"/>
                <a:tab pos="2180077" algn="l"/>
                <a:tab pos="2616401" algn="l"/>
                <a:tab pos="3052724" algn="l"/>
                <a:tab pos="3489049" algn="l"/>
                <a:tab pos="3925372" algn="l"/>
                <a:tab pos="4361696" algn="l"/>
                <a:tab pos="4798019" algn="l"/>
                <a:tab pos="5234344" algn="l"/>
                <a:tab pos="5670667" algn="l"/>
                <a:tab pos="6106991" algn="l"/>
                <a:tab pos="6543314" algn="l"/>
                <a:tab pos="6979639" algn="l"/>
                <a:tab pos="7415962" algn="l"/>
                <a:tab pos="7852286" algn="l"/>
                <a:tab pos="8288609" algn="l"/>
                <a:tab pos="8724934" algn="l"/>
              </a:tabLst>
            </a:pPr>
            <a:r>
              <a:rPr lang="de-DE" altLang="de-DE" sz="2200" dirty="0">
                <a:solidFill>
                  <a:srgbClr val="3D3D3F"/>
                </a:solidFill>
                <a:latin typeface="+mj-lt"/>
                <a:ea typeface="Tahoma" pitchFamily="34" charset="0"/>
                <a:cs typeface="Tahoma" pitchFamily="34" charset="0"/>
              </a:rPr>
              <a:t>sichern</a:t>
            </a:r>
          </a:p>
        </p:txBody>
      </p:sp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A4E6C551-7CE1-0330-D26F-2AD910CC6323}"/>
              </a:ext>
            </a:extLst>
          </p:cNvPr>
          <p:cNvSpPr/>
          <p:nvPr/>
        </p:nvSpPr>
        <p:spPr>
          <a:xfrm rot="17291505">
            <a:off x="2279806" y="2924410"/>
            <a:ext cx="542682" cy="4221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: nach rechts 36">
            <a:extLst>
              <a:ext uri="{FF2B5EF4-FFF2-40B4-BE49-F238E27FC236}">
                <a16:creationId xmlns:a16="http://schemas.microsoft.com/office/drawing/2014/main" id="{9E622C6B-04A8-618D-17A1-6947E96C63C2}"/>
              </a:ext>
            </a:extLst>
          </p:cNvPr>
          <p:cNvSpPr/>
          <p:nvPr/>
        </p:nvSpPr>
        <p:spPr>
          <a:xfrm rot="14850289">
            <a:off x="9233828" y="2881557"/>
            <a:ext cx="542682" cy="4221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: nach rechts 37">
            <a:extLst>
              <a:ext uri="{FF2B5EF4-FFF2-40B4-BE49-F238E27FC236}">
                <a16:creationId xmlns:a16="http://schemas.microsoft.com/office/drawing/2014/main" id="{1517D8A0-8778-F78E-2B54-661CA7729DC8}"/>
              </a:ext>
            </a:extLst>
          </p:cNvPr>
          <p:cNvSpPr/>
          <p:nvPr/>
        </p:nvSpPr>
        <p:spPr>
          <a:xfrm rot="9542936">
            <a:off x="7221524" y="5696153"/>
            <a:ext cx="542682" cy="4221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6DF84DCE-47C0-F3E3-78CB-648310594F8A}"/>
              </a:ext>
            </a:extLst>
          </p:cNvPr>
          <p:cNvSpPr/>
          <p:nvPr/>
        </p:nvSpPr>
        <p:spPr>
          <a:xfrm rot="1245193">
            <a:off x="4461241" y="5774542"/>
            <a:ext cx="542682" cy="4221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: nach rechts 39">
            <a:extLst>
              <a:ext uri="{FF2B5EF4-FFF2-40B4-BE49-F238E27FC236}">
                <a16:creationId xmlns:a16="http://schemas.microsoft.com/office/drawing/2014/main" id="{600F6736-3BCC-7F74-4DFB-52765ADB072A}"/>
              </a:ext>
            </a:extLst>
          </p:cNvPr>
          <p:cNvSpPr/>
          <p:nvPr/>
        </p:nvSpPr>
        <p:spPr>
          <a:xfrm rot="1683318">
            <a:off x="7639405" y="1536746"/>
            <a:ext cx="542682" cy="4221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: nach rechts 40">
            <a:extLst>
              <a:ext uri="{FF2B5EF4-FFF2-40B4-BE49-F238E27FC236}">
                <a16:creationId xmlns:a16="http://schemas.microsoft.com/office/drawing/2014/main" id="{9A43497F-0BF5-715F-BBA5-7FA209867B50}"/>
              </a:ext>
            </a:extLst>
          </p:cNvPr>
          <p:cNvSpPr/>
          <p:nvPr/>
        </p:nvSpPr>
        <p:spPr>
          <a:xfrm rot="9279175">
            <a:off x="3842511" y="1529198"/>
            <a:ext cx="542682" cy="4221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3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4" grpId="0" animBg="1"/>
      <p:bldP spid="2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731EF-E108-E132-7A78-74C75679A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432" y="1986436"/>
            <a:ext cx="10363200" cy="2523216"/>
          </a:xfrm>
        </p:spPr>
        <p:txBody>
          <a:bodyPr/>
          <a:lstStyle/>
          <a:p>
            <a:pPr algn="l"/>
            <a:r>
              <a:rPr lang="de-DE" sz="4000" dirty="0">
                <a:latin typeface="+mj-lt"/>
              </a:rPr>
              <a:t>Kommentare, Anregungen oder Fragen zum Impulsvortrag?</a:t>
            </a:r>
          </a:p>
        </p:txBody>
      </p:sp>
    </p:spTree>
    <p:extLst>
      <p:ext uri="{BB962C8B-B14F-4D97-AF65-F5344CB8AC3E}">
        <p14:creationId xmlns:p14="http://schemas.microsoft.com/office/powerpoint/2010/main" val="44096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600201"/>
            <a:ext cx="11521280" cy="492514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de-DE" sz="3000" b="1" dirty="0">
                <a:latin typeface="+mj-lt"/>
              </a:rPr>
              <a:t>Aufgabe: Gruppenarbeit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latin typeface="+mj-lt"/>
              </a:rPr>
              <a:t>Wir laden Sie jetzt ein, sich in Gruppen von ca. 5-6 Personen zu vorgegebenen Fragen rund um das Thema „Gesundheit im Setting Kita“ auszutauschen.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latin typeface="+mj-lt"/>
              </a:rPr>
              <a:t>Notieren Sie Ihre Gedanken, Antworten, Anregungen, </a:t>
            </a:r>
            <a:r>
              <a:rPr lang="de-DE" sz="2800" dirty="0" err="1">
                <a:latin typeface="+mj-lt"/>
              </a:rPr>
              <a:t>Good</a:t>
            </a:r>
            <a:r>
              <a:rPr lang="de-DE" sz="2800" dirty="0">
                <a:latin typeface="+mj-lt"/>
              </a:rPr>
              <a:t>-Practice-Erfahrungen, Ideen etc. auf den Flipcharts.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latin typeface="+mj-lt"/>
              </a:rPr>
              <a:t>Legen Sie zum Schluss fest, welche </a:t>
            </a:r>
            <a:r>
              <a:rPr lang="de-DE" sz="2800" b="1" u="sng" dirty="0">
                <a:solidFill>
                  <a:schemeClr val="accent1"/>
                </a:solidFill>
                <a:latin typeface="+mj-lt"/>
              </a:rPr>
              <a:t>drei Kerngedanken</a:t>
            </a:r>
            <a:r>
              <a:rPr lang="de-DE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sz="2800" dirty="0">
                <a:latin typeface="+mj-lt"/>
              </a:rPr>
              <a:t>Sie aus Ihrer Gruppenarbeit mit dem Plenum teilen möchten. 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latin typeface="+mj-lt"/>
              </a:rPr>
              <a:t>Zeit: ca. 25 Minuten</a:t>
            </a:r>
          </a:p>
          <a:p>
            <a:pPr marL="0" indent="0">
              <a:spcBef>
                <a:spcPts val="1800"/>
              </a:spcBef>
              <a:buNone/>
            </a:pPr>
            <a:endParaRPr lang="de-DE" sz="3000" dirty="0">
              <a:latin typeface="+mj-lt"/>
            </a:endParaRP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1BB993-C4E6-72F9-4AEB-F8B304814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>
                <a:latin typeface="+mj-lt"/>
              </a:rPr>
              <a:t>BAG-BEK – Workshop „Bedeutung der Resilienz und Gesundheit als systemischer Prozess im Setting Kita“ 14.09.2023 – Susanne Borkowski &amp; Katrin Lattner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2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80"/>
    </mc:Choice>
    <mc:Fallback xmlns="">
      <p:transition spd="slow" advTm="15188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600201"/>
            <a:ext cx="11521280" cy="492514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endParaRPr lang="de-DE" sz="4000" b="1" dirty="0">
              <a:latin typeface="+mj-lt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de-DE" sz="4000" b="1" dirty="0">
                <a:latin typeface="+mj-lt"/>
              </a:rPr>
              <a:t>Vielen Dank für Ihre inspirierenden Gedanken und Ihre Zeit, die Sie mit uns geteilt haben!</a:t>
            </a:r>
          </a:p>
          <a:p>
            <a:pPr marL="0" indent="0">
              <a:spcBef>
                <a:spcPts val="1800"/>
              </a:spcBef>
              <a:buNone/>
            </a:pPr>
            <a:endParaRPr lang="de-DE" sz="3000" b="1" dirty="0">
              <a:latin typeface="+mj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de-DE" sz="3000" dirty="0">
                <a:latin typeface="+mj-lt"/>
              </a:rPr>
              <a:t>Susanne Borkowski </a:t>
            </a:r>
            <a:r>
              <a:rPr lang="de-DE" sz="3000" dirty="0">
                <a:latin typeface="+mj-lt"/>
                <a:hlinkClick r:id="rId3"/>
              </a:rPr>
              <a:t>susanne.borkowski@h2.de</a:t>
            </a:r>
            <a:endParaRPr lang="de-DE" sz="3000" dirty="0">
              <a:latin typeface="+mj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de-DE" sz="3000" dirty="0">
                <a:latin typeface="+mj-lt"/>
              </a:rPr>
              <a:t>Katrin Lattner </a:t>
            </a:r>
            <a:r>
              <a:rPr lang="de-DE" sz="3000" dirty="0">
                <a:latin typeface="+mj-lt"/>
                <a:hlinkClick r:id="rId4"/>
              </a:rPr>
              <a:t>katrin.lattner@h2.de</a:t>
            </a:r>
            <a:r>
              <a:rPr lang="de-DE" sz="3000" dirty="0">
                <a:latin typeface="+mj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2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80"/>
    </mc:Choice>
    <mc:Fallback xmlns="">
      <p:transition spd="slow" advTm="1518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600201"/>
            <a:ext cx="11521280" cy="476314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de-DE" sz="3200" b="1" dirty="0">
                <a:latin typeface="+mj-lt"/>
              </a:rPr>
              <a:t>Inhalt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DE" sz="3000" dirty="0">
                <a:latin typeface="+mj-lt"/>
              </a:rPr>
              <a:t>Ankommen &amp; thematischer Einstieg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DE" sz="3000" dirty="0">
                <a:latin typeface="+mj-lt"/>
              </a:rPr>
              <a:t>Impulsvortrag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DE" sz="3000" dirty="0">
                <a:latin typeface="+mj-lt"/>
              </a:rPr>
              <a:t>Gesundheit systemisch gedacht: „Was? Wie? Wo?“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DE" sz="3000" dirty="0">
                <a:latin typeface="+mj-lt"/>
              </a:rPr>
              <a:t>Abschluss &amp; Take-Away Message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1BB993-C4E6-72F9-4AEB-F8B304814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>
                <a:latin typeface="+mj-lt"/>
              </a:rPr>
              <a:t>BAG-BEK – Workshop „Bedeutung der Resilienz und Gesundheit als systemischer Prozess im Setting Kita“ 14.09.2023 – Susanne Borkowski &amp; Katrin Lattner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0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80"/>
    </mc:Choice>
    <mc:Fallback xmlns="">
      <p:transition spd="slow" advTm="1518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Zur Einstimmung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600201"/>
            <a:ext cx="1152128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</a:pPr>
            <a:endParaRPr lang="de-DE" sz="3000" b="1" dirty="0">
              <a:latin typeface="+mj-lt"/>
            </a:endParaRPr>
          </a:p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</a:pPr>
            <a:r>
              <a:rPr lang="de-DE" sz="3500" b="1" dirty="0">
                <a:solidFill>
                  <a:schemeClr val="accent1"/>
                </a:solidFill>
                <a:latin typeface="+mj-lt"/>
              </a:rPr>
              <a:t>Alle Kitas sind resilient. Wenn nicht, wären sie in Anbetracht der multiplen Krisen und widrigen Rahmenbedingungen doch alle schon längst „dicht"! </a:t>
            </a:r>
          </a:p>
          <a:p>
            <a:pPr marL="0" indent="0">
              <a:spcBef>
                <a:spcPts val="1800"/>
              </a:spcBef>
              <a:buNone/>
            </a:pPr>
            <a:endParaRPr lang="de-DE" sz="3000" dirty="0">
              <a:latin typeface="+mj-lt"/>
            </a:endParaRP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1BB993-C4E6-72F9-4AEB-F8B304814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>
                <a:latin typeface="+mj-lt"/>
              </a:rPr>
              <a:t>BAG-BEK – Workshop „Bedeutung der Resilienz und Gesundheit als systemischer Prozess im Setting Kita“ 14.09.2023 – Susanne Borkowski &amp; Katrin Lattner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8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80"/>
    </mc:Choice>
    <mc:Fallback xmlns="">
      <p:transition spd="slow" advTm="1518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600201"/>
            <a:ext cx="11521280" cy="476314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de-DE" sz="3200" b="1" dirty="0">
                <a:latin typeface="+mj-lt"/>
              </a:rPr>
              <a:t>Aufgabe: Partnerarbeit</a:t>
            </a:r>
          </a:p>
          <a:p>
            <a:pPr>
              <a:spcBef>
                <a:spcPts val="1800"/>
              </a:spcBef>
            </a:pPr>
            <a:r>
              <a:rPr lang="de-DE" sz="3000" dirty="0">
                <a:latin typeface="+mj-lt"/>
              </a:rPr>
              <a:t>Wir laden Sie ein, sich zu zweit oder zu dritt zu dieser These auszutauschen. </a:t>
            </a:r>
          </a:p>
          <a:p>
            <a:pPr>
              <a:spcBef>
                <a:spcPts val="1800"/>
              </a:spcBef>
            </a:pPr>
            <a:r>
              <a:rPr lang="de-DE" sz="3000" dirty="0">
                <a:latin typeface="+mj-lt"/>
              </a:rPr>
              <a:t>Sammeln Sie Argumente, die dafür bzw. dagegen sprechen.</a:t>
            </a:r>
          </a:p>
          <a:p>
            <a:pPr>
              <a:spcBef>
                <a:spcPts val="1800"/>
              </a:spcBef>
            </a:pPr>
            <a:r>
              <a:rPr lang="de-DE" sz="3000" dirty="0">
                <a:latin typeface="+mj-lt"/>
              </a:rPr>
              <a:t>Notieren Sie bitte jeweils </a:t>
            </a:r>
            <a:r>
              <a:rPr lang="de-DE" sz="3000" b="1" u="sng" dirty="0">
                <a:latin typeface="+mj-lt"/>
              </a:rPr>
              <a:t>zwei</a:t>
            </a:r>
            <a:r>
              <a:rPr lang="de-DE" sz="3000" dirty="0">
                <a:latin typeface="+mj-lt"/>
              </a:rPr>
              <a:t> Pro- bzw. Contra-Argumente auf den Moderationskarten. Pro Moderationskarte bitte ein Argument. (grün = Was spricht für die These?, rot = Was spricht gegen diese These?)</a:t>
            </a:r>
          </a:p>
          <a:p>
            <a:pPr>
              <a:spcBef>
                <a:spcPts val="1800"/>
              </a:spcBef>
            </a:pPr>
            <a:r>
              <a:rPr lang="de-DE" sz="3000" b="1" dirty="0">
                <a:latin typeface="+mj-lt"/>
              </a:rPr>
              <a:t>Zeit: 10 Minuten</a:t>
            </a:r>
          </a:p>
          <a:p>
            <a:pPr marL="0" indent="0">
              <a:spcBef>
                <a:spcPts val="1800"/>
              </a:spcBef>
              <a:buNone/>
            </a:pPr>
            <a:endParaRPr lang="de-DE" sz="3000" dirty="0">
              <a:latin typeface="+mj-lt"/>
            </a:endParaRP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1BB993-C4E6-72F9-4AEB-F8B304814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>
                <a:latin typeface="+mj-lt"/>
              </a:rPr>
              <a:t>BAG-BEK – Workshop „Bedeutung der Resilienz und Gesundheit als systemischer Prozess im Setting Kita“ 14.09.2023 – Susanne Borkowski &amp; Katrin Lattner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1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80"/>
    </mc:Choice>
    <mc:Fallback xmlns="">
      <p:transition spd="slow" advTm="1518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731EF-E108-E132-7A78-74C75679A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432" y="1986436"/>
            <a:ext cx="10363200" cy="2523216"/>
          </a:xfrm>
        </p:spPr>
        <p:txBody>
          <a:bodyPr/>
          <a:lstStyle/>
          <a:p>
            <a:pPr algn="l"/>
            <a:r>
              <a:rPr lang="de-DE" sz="4000" dirty="0">
                <a:latin typeface="+mj-lt"/>
              </a:rPr>
              <a:t>Impulsvortrag –</a:t>
            </a:r>
            <a:br>
              <a:rPr lang="de-DE" sz="4000" dirty="0">
                <a:latin typeface="+mj-lt"/>
              </a:rPr>
            </a:br>
            <a:r>
              <a:rPr lang="de-DE" sz="4000" dirty="0">
                <a:latin typeface="+mj-lt"/>
              </a:rPr>
              <a:t>Gesundheit</a:t>
            </a:r>
          </a:p>
        </p:txBody>
      </p:sp>
    </p:spTree>
    <p:extLst>
      <p:ext uri="{BB962C8B-B14F-4D97-AF65-F5344CB8AC3E}">
        <p14:creationId xmlns:p14="http://schemas.microsoft.com/office/powerpoint/2010/main" val="364464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59" y="1600201"/>
            <a:ext cx="11521279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 b="1" dirty="0">
                <a:latin typeface="+mj-lt"/>
              </a:rPr>
              <a:t>Gesundheitsdefinition WHO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200" dirty="0">
                <a:latin typeface="+mj-lt"/>
              </a:rPr>
              <a:t>„Gesundheit ist der Zustand des </a:t>
            </a:r>
            <a:r>
              <a:rPr lang="de-DE" sz="2200" b="1" dirty="0">
                <a:solidFill>
                  <a:schemeClr val="accent1"/>
                </a:solidFill>
                <a:latin typeface="+mj-lt"/>
              </a:rPr>
              <a:t>vollständigen körperlichen, geistigen und sozialen Wohlbefindens</a:t>
            </a:r>
            <a:r>
              <a:rPr lang="de-DE" sz="2200" b="1" dirty="0">
                <a:latin typeface="+mj-lt"/>
              </a:rPr>
              <a:t> </a:t>
            </a:r>
            <a:r>
              <a:rPr lang="de-DE" sz="2200" dirty="0">
                <a:latin typeface="+mj-lt"/>
              </a:rPr>
              <a:t>(engl.: well-</a:t>
            </a:r>
            <a:r>
              <a:rPr lang="de-DE" sz="2200" dirty="0" err="1">
                <a:latin typeface="+mj-lt"/>
              </a:rPr>
              <a:t>being</a:t>
            </a:r>
            <a:r>
              <a:rPr lang="de-DE" sz="2200" dirty="0">
                <a:latin typeface="+mj-lt"/>
              </a:rPr>
              <a:t>) und nicht nur des Freiseins von Krankheit und Gebrechen. Sich des bestmöglichen Gesundheitszustandes zu erfreuen, ist </a:t>
            </a:r>
            <a:r>
              <a:rPr lang="de-DE" sz="2200" b="1" dirty="0">
                <a:solidFill>
                  <a:schemeClr val="accent1"/>
                </a:solidFill>
                <a:latin typeface="+mj-lt"/>
              </a:rPr>
              <a:t>eines der Grundrechte </a:t>
            </a:r>
            <a:r>
              <a:rPr lang="de-DE" sz="2200" dirty="0">
                <a:latin typeface="+mj-lt"/>
              </a:rPr>
              <a:t>jedes Menschen, </a:t>
            </a:r>
            <a:r>
              <a:rPr lang="de-DE" sz="2200" b="1" dirty="0">
                <a:solidFill>
                  <a:schemeClr val="accent1"/>
                </a:solidFill>
                <a:latin typeface="+mj-lt"/>
              </a:rPr>
              <a:t>ohne Unterschied </a:t>
            </a:r>
            <a:r>
              <a:rPr lang="de-DE" sz="2200" dirty="0">
                <a:latin typeface="+mj-lt"/>
              </a:rPr>
              <a:t>der ethnischen Zugehörigkeit, der Religion, der politischen Überzeugung, der wirtschaftlichen oder sozialen Stellung.“ (WHO 1948)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200" b="1" dirty="0">
                <a:solidFill>
                  <a:schemeClr val="tx1"/>
                </a:solidFill>
                <a:latin typeface="+mj-lt"/>
              </a:rPr>
              <a:t>Gesundheit ist ein absoluter Zustand, eine perfekte, vollständige Utopie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E8AE77B-CC5B-25A6-5504-95B0D4F6F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>
                <a:latin typeface="+mj-lt"/>
              </a:rPr>
              <a:t>BAG-BEK – Workshop „Bedeutung der Resilienz und Gesundheit als systemischer Prozess im Setting Kita“ 14.09.2023 – Susanne Borkowski &amp; Katrin Lattner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8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58"/>
    </mc:Choice>
    <mc:Fallback xmlns="">
      <p:transition spd="slow" advTm="149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59" y="1600201"/>
            <a:ext cx="11521279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 b="1" dirty="0">
                <a:latin typeface="+mj-lt"/>
              </a:rPr>
              <a:t>Unschärfe des professionellen Gesundheitsbegriffs</a:t>
            </a:r>
          </a:p>
          <a:p>
            <a:pPr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de-DE" sz="2600" dirty="0">
                <a:latin typeface="+mj-lt"/>
              </a:rPr>
              <a:t>Gesundheit ist nichts Offenbares und leicht Ersichtliches</a:t>
            </a:r>
          </a:p>
          <a:p>
            <a:pPr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de-DE" sz="2600" dirty="0">
                <a:latin typeface="+mj-lt"/>
              </a:rPr>
              <a:t>Gesundheit ist ein unscharfer Begriff</a:t>
            </a:r>
          </a:p>
          <a:p>
            <a:pPr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de-DE" sz="2600" dirty="0">
                <a:latin typeface="+mj-lt"/>
              </a:rPr>
              <a:t>Gesundheit hat viele Voraussetzungen</a:t>
            </a:r>
          </a:p>
          <a:p>
            <a:pPr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de-DE" sz="2600" dirty="0">
                <a:latin typeface="+mj-lt"/>
              </a:rPr>
              <a:t>Gesundheit ist ein ganzheitliches Phänomen (physische, psychische und soziale Ebene) 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1BB993-C4E6-72F9-4AEB-F8B304814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>
                <a:latin typeface="+mj-lt"/>
              </a:rPr>
              <a:t>BAG-BEK – Workshop „Bedeutung der Resilienz und Gesundheit als systemischer Prozess im Setting Kita“ 14.09.2023 – Susanne Borkowski &amp; Katrin Lattner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7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80"/>
    </mc:Choice>
    <mc:Fallback xmlns="">
      <p:transition spd="slow" advTm="15188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600201"/>
            <a:ext cx="11521280" cy="469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600" b="1" dirty="0">
                <a:latin typeface="+mj-lt"/>
              </a:rPr>
              <a:t>Gesundheitsbegriff  in den Gesundheitswissenschaften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dirty="0">
                <a:latin typeface="+mj-lt"/>
              </a:rPr>
              <a:t>Multidimensional</a:t>
            </a:r>
          </a:p>
          <a:p>
            <a:pPr lvl="1"/>
            <a:r>
              <a:rPr lang="de-DE" sz="2200" dirty="0">
                <a:latin typeface="+mj-lt"/>
              </a:rPr>
              <a:t>biologische, psychologische und soziale Faktoren für sich genommen und in ihren komplexen Wechselwirkungen bei der Entstehung und Aufrechterhaltung von Gesundheit zu berücksichtigen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dirty="0">
                <a:latin typeface="+mj-lt"/>
              </a:rPr>
              <a:t>Gesundheit als Prozess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dirty="0">
                <a:latin typeface="+mj-lt"/>
              </a:rPr>
              <a:t>Gesundheitsbefinden = subjektiv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dirty="0">
                <a:latin typeface="+mj-lt"/>
              </a:rPr>
              <a:t>Gesundheit wird bestimmt </a:t>
            </a:r>
          </a:p>
          <a:p>
            <a:pPr lvl="1">
              <a:spcBef>
                <a:spcPts val="0"/>
              </a:spcBef>
            </a:pPr>
            <a:r>
              <a:rPr lang="de-DE" sz="2200" dirty="0">
                <a:latin typeface="+mj-lt"/>
              </a:rPr>
              <a:t>durch den sozialen Kontext </a:t>
            </a:r>
          </a:p>
          <a:p>
            <a:pPr lvl="1">
              <a:spcBef>
                <a:spcPts val="0"/>
              </a:spcBef>
            </a:pPr>
            <a:r>
              <a:rPr lang="de-DE" sz="2200" dirty="0">
                <a:latin typeface="+mj-lt"/>
              </a:rPr>
              <a:t>Möglichkeiten der gesellschaftlichen Teilhabe</a:t>
            </a:r>
          </a:p>
        </p:txBody>
      </p:sp>
      <p:sp>
        <p:nvSpPr>
          <p:cNvPr id="5" name="Nach rechts gekrümmter Pfeil 4"/>
          <p:cNvSpPr/>
          <p:nvPr/>
        </p:nvSpPr>
        <p:spPr>
          <a:xfrm rot="16200000" flipH="1">
            <a:off x="7663638" y="3769065"/>
            <a:ext cx="883593" cy="13537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AC5A616-82A1-A980-64F2-7081AB371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>
                <a:latin typeface="+mj-lt"/>
              </a:rPr>
              <a:t>BAG-BEK – Workshop „Bedeutung der Resilienz und Gesundheit als systemischer Prozess im Setting Kita“ 14.09.2023 – Susanne Borkowski &amp; Katrin Lattner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4B31D9-2CCE-817A-2EBD-B15578FD10EF}"/>
              </a:ext>
            </a:extLst>
          </p:cNvPr>
          <p:cNvSpPr txBox="1"/>
          <p:nvPr/>
        </p:nvSpPr>
        <p:spPr>
          <a:xfrm>
            <a:off x="7269816" y="5060677"/>
            <a:ext cx="44826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de-DE" sz="2600" b="1" dirty="0">
                <a:solidFill>
                  <a:schemeClr val="accent1"/>
                </a:solidFill>
                <a:latin typeface="+mj-lt"/>
              </a:rPr>
              <a:t>biopsychosoziales Verständnis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2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69"/>
    </mc:Choice>
    <mc:Fallback xmlns="">
      <p:transition spd="slow" advTm="74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35360" y="1588168"/>
            <a:ext cx="11175660" cy="4727113"/>
          </a:xfrm>
        </p:spPr>
        <p:txBody>
          <a:bodyPr>
            <a:noAutofit/>
          </a:bodyPr>
          <a:lstStyle/>
          <a:p>
            <a:r>
              <a:rPr lang="de-DE" sz="2600" b="1" dirty="0" err="1">
                <a:latin typeface="+mj-lt"/>
              </a:rPr>
              <a:t>Settingansatz</a:t>
            </a:r>
            <a:r>
              <a:rPr lang="de-DE" sz="2600" b="1" dirty="0">
                <a:latin typeface="+mj-lt"/>
              </a:rPr>
              <a:t> der WHO</a:t>
            </a:r>
          </a:p>
          <a:p>
            <a:pPr marL="457200" indent="-457200" defTabSz="449239" eaLnBrk="0" fontAlgn="base" hangingPunct="0">
              <a:spcBef>
                <a:spcPts val="800"/>
              </a:spcBef>
              <a:spcAft>
                <a:spcPct val="0"/>
              </a:spcAft>
              <a:buFont typeface="Symbol" panose="05050102010706020507" pitchFamily="18" charset="2"/>
              <a:buChar char="-"/>
              <a:tabLst>
                <a:tab pos="0" algn="l"/>
                <a:tab pos="434782" algn="l"/>
                <a:tab pos="871106" algn="l"/>
                <a:tab pos="1307429" algn="l"/>
                <a:tab pos="1743754" algn="l"/>
                <a:tab pos="2180077" algn="l"/>
                <a:tab pos="2616401" algn="l"/>
                <a:tab pos="3052724" algn="l"/>
                <a:tab pos="3489049" algn="l"/>
                <a:tab pos="3925372" algn="l"/>
                <a:tab pos="4361696" algn="l"/>
                <a:tab pos="4798019" algn="l"/>
                <a:tab pos="5234344" algn="l"/>
                <a:tab pos="5670667" algn="l"/>
                <a:tab pos="6106991" algn="l"/>
                <a:tab pos="6543314" algn="l"/>
                <a:tab pos="6979639" algn="l"/>
                <a:tab pos="7415962" algn="l"/>
                <a:tab pos="7852286" algn="l"/>
                <a:tab pos="8288609" algn="l"/>
                <a:tab pos="8724934" algn="l"/>
              </a:tabLst>
              <a:defRPr/>
            </a:pPr>
            <a:r>
              <a:rPr lang="de-DE" sz="26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  <a:cs typeface="Segoe UI Semilight" panose="020B0402040204020203" pitchFamily="34" charset="0"/>
              </a:rPr>
              <a:t>„Gesundheit wird von Menschen in ihrer alltäglichen Umwelt geschaffen und gelebt; dort, wo sie spielen, arbeiten und lieben.“ </a:t>
            </a:r>
            <a:r>
              <a:rPr lang="de-DE" sz="14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  <a:cs typeface="Segoe UI Semilight" panose="020B0402040204020203" pitchFamily="34" charset="0"/>
              </a:rPr>
              <a:t>(Ottawa Charta 1986)</a:t>
            </a:r>
          </a:p>
          <a:p>
            <a:pPr defTabSz="449239" eaLnBrk="0" fontAlgn="base" hangingPunct="0">
              <a:spcBef>
                <a:spcPts val="800"/>
              </a:spcBef>
              <a:spcAft>
                <a:spcPct val="0"/>
              </a:spcAft>
              <a:tabLst>
                <a:tab pos="0" algn="l"/>
                <a:tab pos="434782" algn="l"/>
                <a:tab pos="871106" algn="l"/>
                <a:tab pos="1307429" algn="l"/>
                <a:tab pos="1743754" algn="l"/>
                <a:tab pos="2180077" algn="l"/>
                <a:tab pos="2616401" algn="l"/>
                <a:tab pos="3052724" algn="l"/>
                <a:tab pos="3489049" algn="l"/>
                <a:tab pos="3925372" algn="l"/>
                <a:tab pos="4361696" algn="l"/>
                <a:tab pos="4798019" algn="l"/>
                <a:tab pos="5234344" algn="l"/>
                <a:tab pos="5670667" algn="l"/>
                <a:tab pos="6106991" algn="l"/>
                <a:tab pos="6543314" algn="l"/>
                <a:tab pos="6979639" algn="l"/>
                <a:tab pos="7415962" algn="l"/>
                <a:tab pos="7852286" algn="l"/>
                <a:tab pos="8288609" algn="l"/>
                <a:tab pos="8724934" algn="l"/>
              </a:tabLst>
              <a:defRPr/>
            </a:pPr>
            <a:endParaRPr lang="de-DE" sz="26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marL="457200" indent="-457200" defTabSz="444033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  <a:cs typeface="Segoe UI Semibold" panose="020B0702040204020203" pitchFamily="34" charset="0"/>
              </a:rPr>
              <a:t>Lebenswelten bedeutsam da</a:t>
            </a:r>
          </a:p>
          <a:p>
            <a:pPr marL="978321" lvl="1" indent="-457200" defTabSz="444033" eaLnBrk="0" fontAlgn="base" hangingPunct="0">
              <a:spcBef>
                <a:spcPts val="777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  <a:cs typeface="Segoe UI Semilight" panose="020B0402040204020203" pitchFamily="34" charset="0"/>
              </a:rPr>
              <a:t>nicht ausschließlich auf individuelle Verhaltensweisen adressiert werden</a:t>
            </a:r>
          </a:p>
          <a:p>
            <a:pPr marL="978321" lvl="1" indent="-457200" defTabSz="444033" eaLnBrk="0" fontAlgn="base" hangingPunct="0">
              <a:spcBef>
                <a:spcPts val="777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  <a:cs typeface="Segoe UI Semilight" panose="020B0402040204020203" pitchFamily="34" charset="0"/>
              </a:rPr>
              <a:t>strukturelle Rahmenbedingungen berücksichtig werden</a:t>
            </a:r>
          </a:p>
          <a:p>
            <a:pPr marL="978321" lvl="1" indent="-457200" defTabSz="444033" eaLnBrk="0" fontAlgn="base" hangingPunct="0">
              <a:spcBef>
                <a:spcPts val="777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  <a:cs typeface="Segoe UI Semilight" panose="020B0402040204020203" pitchFamily="34" charset="0"/>
              </a:rPr>
              <a:t>Einzelmaßnahmen stärker aufeinander abgestimmt werden können</a:t>
            </a:r>
          </a:p>
          <a:p>
            <a:pPr marL="978321" lvl="1" indent="-457200" defTabSz="444033" eaLnBrk="0" fontAlgn="base" hangingPunct="0">
              <a:spcBef>
                <a:spcPts val="777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  <a:cs typeface="Segoe UI Semilight" panose="020B0402040204020203" pitchFamily="34" charset="0"/>
              </a:rPr>
              <a:t>Stigmatisierungsgefahren minimiert werden</a:t>
            </a:r>
          </a:p>
          <a:p>
            <a:pPr defTabSz="449239" eaLnBrk="0" fontAlgn="base" hangingPunct="0">
              <a:spcBef>
                <a:spcPts val="800"/>
              </a:spcBef>
              <a:spcAft>
                <a:spcPct val="0"/>
              </a:spcAft>
              <a:tabLst>
                <a:tab pos="0" algn="l"/>
                <a:tab pos="434782" algn="l"/>
                <a:tab pos="871106" algn="l"/>
                <a:tab pos="1307429" algn="l"/>
                <a:tab pos="1743754" algn="l"/>
                <a:tab pos="2180077" algn="l"/>
                <a:tab pos="2616401" algn="l"/>
                <a:tab pos="3052724" algn="l"/>
                <a:tab pos="3489049" algn="l"/>
                <a:tab pos="3925372" algn="l"/>
                <a:tab pos="4361696" algn="l"/>
                <a:tab pos="4798019" algn="l"/>
                <a:tab pos="5234344" algn="l"/>
                <a:tab pos="5670667" algn="l"/>
                <a:tab pos="6106991" algn="l"/>
                <a:tab pos="6543314" algn="l"/>
                <a:tab pos="6979639" algn="l"/>
                <a:tab pos="7415962" algn="l"/>
                <a:tab pos="7852286" algn="l"/>
                <a:tab pos="8288609" algn="l"/>
                <a:tab pos="8724934" algn="l"/>
              </a:tabLst>
              <a:defRPr/>
            </a:pPr>
            <a:endParaRPr lang="de-DE" sz="2600" dirty="0">
              <a:solidFill>
                <a:prstClr val="black"/>
              </a:solidFill>
              <a:latin typeface="+mj-lt"/>
              <a:ea typeface="MS PGothic" panose="020B0600070205080204" pitchFamily="34" charset="-128"/>
              <a:cs typeface="Segoe UI Semilight" panose="020B0402040204020203" pitchFamily="34" charset="0"/>
            </a:endParaRPr>
          </a:p>
          <a:p>
            <a:endParaRPr lang="de-DE" sz="2600" dirty="0">
              <a:latin typeface="+mj-lt"/>
            </a:endParaRP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1D54D4A-03F7-BC11-0128-318A02D5C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63344"/>
            <a:ext cx="11417086" cy="36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>
                <a:latin typeface="+mj-lt"/>
              </a:rPr>
              <a:t>BAG-BEK – Workshop „Bedeutung der Resilienz und Gesundheit als systemischer Prozess im Setting Kita“ 14.09.2023 – Susanne Borkowski &amp; Katrin Lattner</a:t>
            </a:r>
          </a:p>
        </p:txBody>
      </p:sp>
    </p:spTree>
    <p:extLst>
      <p:ext uri="{BB962C8B-B14F-4D97-AF65-F5344CB8AC3E}">
        <p14:creationId xmlns:p14="http://schemas.microsoft.com/office/powerpoint/2010/main" val="132691430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2|42.4|1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2|42.4|1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2|42.4|1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2|42.4|1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2|42.4|1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2|42.4|19.5"/>
</p:tagLst>
</file>

<file path=ppt/theme/theme1.xml><?xml version="1.0" encoding="utf-8"?>
<a:theme xmlns:a="http://schemas.openxmlformats.org/drawingml/2006/main" name="1_Larissa-Design">
  <a:themeElements>
    <a:clrScheme name="HS Magdeburg-Stendal">
      <a:dk1>
        <a:srgbClr val="000000"/>
      </a:dk1>
      <a:lt1>
        <a:srgbClr val="FFFFFF"/>
      </a:lt1>
      <a:dk2>
        <a:srgbClr val="3D3D3F"/>
      </a:dk2>
      <a:lt2>
        <a:srgbClr val="ECECED"/>
      </a:lt2>
      <a:accent1>
        <a:srgbClr val="348AC8"/>
      </a:accent1>
      <a:accent2>
        <a:srgbClr val="7AB41D"/>
      </a:accent2>
      <a:accent3>
        <a:srgbClr val="F79646"/>
      </a:accent3>
      <a:accent4>
        <a:srgbClr val="009DD4"/>
      </a:accent4>
      <a:accent5>
        <a:srgbClr val="008000"/>
      </a:accent5>
      <a:accent6>
        <a:srgbClr val="FFBB37"/>
      </a:accent6>
      <a:hlink>
        <a:srgbClr val="348AC8"/>
      </a:hlink>
      <a:folHlink>
        <a:srgbClr val="3D3D3F"/>
      </a:folHlink>
    </a:clrScheme>
    <a:fontScheme name="HS Magdeburg-Stend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DC42C733225C4B916498667EDF4C0E" ma:contentTypeVersion="0" ma:contentTypeDescription="Ein neues Dokument erstellen." ma:contentTypeScope="" ma:versionID="2ec8e716402d02c1a4dbe4605d81ed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168d3338d820f6f3c7b01f590eeb2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77CA08-0A2E-4164-B448-73E7AB8BC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1DB0D5-A0FA-421E-A865-989E43407C29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0FB2992-97F7-46B2-9E79-2900992C4F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810</Words>
  <Application>Microsoft Office PowerPoint</Application>
  <PresentationFormat>Breitbild</PresentationFormat>
  <Paragraphs>90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5" baseType="lpstr">
      <vt:lpstr>Arial</vt:lpstr>
      <vt:lpstr>Arial (Überschriften)</vt:lpstr>
      <vt:lpstr>Calibri</vt:lpstr>
      <vt:lpstr>Lucida Grande</vt:lpstr>
      <vt:lpstr>Segoe UI Semibold</vt:lpstr>
      <vt:lpstr>Segoe UI Semilight</vt:lpstr>
      <vt:lpstr>Symbol</vt:lpstr>
      <vt:lpstr>Tahoma</vt:lpstr>
      <vt:lpstr>Times New Roman</vt:lpstr>
      <vt:lpstr>Wingdings</vt:lpstr>
      <vt:lpstr>1_Larissa-Design</vt:lpstr>
      <vt:lpstr>Workshop „Bedeutung der Resilienz und Gesundheit als systemischer Prozess im Setting Kita“</vt:lpstr>
      <vt:lpstr>PowerPoint-Präsentation</vt:lpstr>
      <vt:lpstr>Zur Einstimmung</vt:lpstr>
      <vt:lpstr>PowerPoint-Präsentation</vt:lpstr>
      <vt:lpstr>Impulsvortrag – Gesundheit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Kommentare, Anregungen oder Fragen zum Impulsvortrag?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 Borkowski</dc:creator>
  <cp:lastModifiedBy>Susanne Borkowski</cp:lastModifiedBy>
  <cp:revision>9</cp:revision>
  <dcterms:created xsi:type="dcterms:W3CDTF">2023-09-05T15:06:39Z</dcterms:created>
  <dcterms:modified xsi:type="dcterms:W3CDTF">2023-09-14T08:54:08Z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0x01010062DC42C733225C4B916498667EDF4C0E</vt:lpwstr>
  </property>
</Properties>
</file>